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90"/>
  </p:normalViewPr>
  <p:slideViewPr>
    <p:cSldViewPr>
      <p:cViewPr varScale="1">
        <p:scale>
          <a:sx n="91" d="100"/>
          <a:sy n="91" d="100"/>
        </p:scale>
        <p:origin x="6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&#24037;&#20316;&#31807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&#24037;&#20316;&#31807;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zihan/Desktop/&#24037;&#20316;&#31807;1%20(&#33258;&#21160;&#20445;&#23384;&#30340;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工作表1!$K$6</c:f>
              <c:strCache>
                <c:ptCount val="1"/>
                <c:pt idx="0">
                  <c:v>Compression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工作表1!$L$1:$N$1</c:f>
              <c:strCache>
                <c:ptCount val="3"/>
                <c:pt idx="0">
                  <c:v>a(Discard 9694 rows)</c:v>
                </c:pt>
                <c:pt idx="1">
                  <c:v>b(Discard 19788 rows)</c:v>
                </c:pt>
                <c:pt idx="2">
                  <c:v>c(Discard 29082 rows)</c:v>
                </c:pt>
              </c:strCache>
            </c:strRef>
          </c:cat>
          <c:val>
            <c:numRef>
              <c:f>工作表1!$L$6:$N$6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07613936"/>
        <c:axId val="-2106934176"/>
        <c:axId val="0"/>
      </c:bar3DChart>
      <c:catAx>
        <c:axId val="-210761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6934176"/>
        <c:crosses val="autoZero"/>
        <c:auto val="1"/>
        <c:lblAlgn val="ctr"/>
        <c:lblOffset val="100"/>
        <c:noMultiLvlLbl val="0"/>
      </c:catAx>
      <c:valAx>
        <c:axId val="-21069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61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bg2"/>
        </a:gs>
        <a:gs pos="0">
          <a:srgbClr val="00B0F0"/>
        </a:gs>
        <a:gs pos="100000">
          <a:schemeClr val="accent1">
            <a:lumMod val="45000"/>
            <a:lumOff val="55000"/>
          </a:schemeClr>
        </a:gs>
        <a:gs pos="100000">
          <a:srgbClr val="00B0F0"/>
        </a:gs>
        <a:gs pos="100000">
          <a:srgbClr val="E8937D"/>
        </a:gs>
        <a:gs pos="100000">
          <a:schemeClr val="bg1"/>
        </a:gs>
        <a:gs pos="100000">
          <a:schemeClr val="accent1">
            <a:lumMod val="30000"/>
            <a:lumOff val="70000"/>
          </a:schemeClr>
        </a:gs>
      </a:gsLst>
      <a:lin ang="13500000" scaled="1"/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工作表1!$K$2</c:f>
              <c:strCache>
                <c:ptCount val="1"/>
                <c:pt idx="0">
                  <c:v>Complexity(s)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工作表1!$L$1:$N$1</c:f>
              <c:strCache>
                <c:ptCount val="3"/>
                <c:pt idx="0">
                  <c:v>a(Discard 9694 rows)</c:v>
                </c:pt>
                <c:pt idx="1">
                  <c:v>b(Discard 19788 rows)</c:v>
                </c:pt>
                <c:pt idx="2">
                  <c:v>c(Discard 29082 rows)</c:v>
                </c:pt>
              </c:strCache>
            </c:strRef>
          </c:cat>
          <c:val>
            <c:numRef>
              <c:f>工作表1!$L$2:$N$2</c:f>
              <c:numCache>
                <c:formatCode>General</c:formatCode>
                <c:ptCount val="3"/>
                <c:pt idx="0">
                  <c:v>0.0849</c:v>
                </c:pt>
                <c:pt idx="1">
                  <c:v>0.3034</c:v>
                </c:pt>
                <c:pt idx="2">
                  <c:v>0.6852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53354512"/>
        <c:axId val="-2108777904"/>
        <c:axId val="0"/>
      </c:bar3DChart>
      <c:catAx>
        <c:axId val="205335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8777904"/>
        <c:crosses val="autoZero"/>
        <c:auto val="1"/>
        <c:lblAlgn val="ctr"/>
        <c:lblOffset val="100"/>
        <c:noMultiLvlLbl val="0"/>
      </c:catAx>
      <c:valAx>
        <c:axId val="-210877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33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工作表1!$A$9</c:f>
              <c:strCache>
                <c:ptCount val="1"/>
                <c:pt idx="0">
                  <c:v>Compression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工作表1!$B$1:$D$1</c:f>
              <c:strCache>
                <c:ptCount val="3"/>
                <c:pt idx="0">
                  <c:v>a(Discard 9694 rows)</c:v>
                </c:pt>
                <c:pt idx="1">
                  <c:v>b(Discard 19788 rows)</c:v>
                </c:pt>
                <c:pt idx="2">
                  <c:v>c(Discard 29082 rows)</c:v>
                </c:pt>
              </c:strCache>
            </c:strRef>
          </c:cat>
          <c:val>
            <c:numRef>
              <c:f>工作表1!$B$9:$D$9</c:f>
              <c:numCache>
                <c:formatCode>General</c:formatCode>
                <c:ptCount val="3"/>
                <c:pt idx="0">
                  <c:v>0.6612</c:v>
                </c:pt>
                <c:pt idx="1">
                  <c:v>0.3224</c:v>
                </c:pt>
                <c:pt idx="2">
                  <c:v>0.1531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7710928"/>
        <c:axId val="-2087279232"/>
        <c:axId val="0"/>
      </c:bar3DChart>
      <c:catAx>
        <c:axId val="-208771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279232"/>
        <c:crosses val="autoZero"/>
        <c:auto val="1"/>
        <c:lblAlgn val="ctr"/>
        <c:lblOffset val="100"/>
        <c:noMultiLvlLbl val="0"/>
      </c:catAx>
      <c:valAx>
        <c:axId val="-208727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771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Complexity(s)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工作表1!$B$1:$D$1</c:f>
              <c:strCache>
                <c:ptCount val="3"/>
                <c:pt idx="0">
                  <c:v>a(Discard 9694 rows)</c:v>
                </c:pt>
                <c:pt idx="1">
                  <c:v>b(Discard 19788 rows)</c:v>
                </c:pt>
                <c:pt idx="2">
                  <c:v>c(Discard 29082 rows)</c:v>
                </c:pt>
              </c:strCache>
            </c:strRef>
          </c:cat>
          <c:val>
            <c:numRef>
              <c:f>工作表1!$B$2:$D$2</c:f>
              <c:numCache>
                <c:formatCode>General</c:formatCode>
                <c:ptCount val="3"/>
                <c:pt idx="0">
                  <c:v>0.0072</c:v>
                </c:pt>
                <c:pt idx="1">
                  <c:v>0.0105</c:v>
                </c:pt>
                <c:pt idx="2">
                  <c:v>0.0117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13693328"/>
        <c:axId val="-2113689872"/>
        <c:axId val="0"/>
      </c:bar3DChart>
      <c:catAx>
        <c:axId val="-21136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3689872"/>
        <c:crosses val="autoZero"/>
        <c:auto val="1"/>
        <c:lblAlgn val="ctr"/>
        <c:lblOffset val="100"/>
        <c:noMultiLvlLbl val="0"/>
      </c:catAx>
      <c:valAx>
        <c:axId val="-211368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369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/>
              <a:t>predictive</a:t>
            </a:r>
            <a:r>
              <a:rPr lang="zh-CN" altLang="en-US" sz="2000" b="1"/>
              <a:t> </a:t>
            </a:r>
            <a:r>
              <a:rPr lang="en-US" altLang="zh-CN" sz="2000" b="1"/>
              <a:t>coding</a:t>
            </a:r>
            <a:endParaRPr lang="zh-CN" altLang="en-US" sz="20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工作表4!$H$1:$J$1</c:f>
              <c:strCache>
                <c:ptCount val="3"/>
                <c:pt idx="0">
                  <c:v>Compression ratio</c:v>
                </c:pt>
                <c:pt idx="1">
                  <c:v>MSE</c:v>
                </c:pt>
                <c:pt idx="2">
                  <c:v>Complexity(s)</c:v>
                </c:pt>
              </c:strCache>
            </c:strRef>
          </c:cat>
          <c:val>
            <c:numRef>
              <c:f>工作表4!$H$2:$J$2</c:f>
              <c:numCache>
                <c:formatCode>General</c:formatCode>
                <c:ptCount val="3"/>
                <c:pt idx="0">
                  <c:v>0.6898</c:v>
                </c:pt>
                <c:pt idx="1">
                  <c:v>2.9513</c:v>
                </c:pt>
                <c:pt idx="2">
                  <c:v>0.7706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30644832"/>
        <c:axId val="-2106878256"/>
        <c:axId val="0"/>
      </c:bar3DChart>
      <c:catAx>
        <c:axId val="213064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6878256"/>
        <c:crosses val="autoZero"/>
        <c:auto val="1"/>
        <c:lblAlgn val="ctr"/>
        <c:lblOffset val="100"/>
        <c:noMultiLvlLbl val="0"/>
      </c:catAx>
      <c:valAx>
        <c:axId val="-210687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064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工作表2!$A$6</c:f>
              <c:strCache>
                <c:ptCount val="1"/>
                <c:pt idx="0">
                  <c:v>Compression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工作表2!$B$1:$D$1</c:f>
              <c:strCache>
                <c:ptCount val="3"/>
                <c:pt idx="0">
                  <c:v>b(Threshold=1)</c:v>
                </c:pt>
                <c:pt idx="1">
                  <c:v>c(Threshold=0.75)</c:v>
                </c:pt>
                <c:pt idx="2">
                  <c:v>d(Threshold=0.5)</c:v>
                </c:pt>
              </c:strCache>
            </c:strRef>
          </c:cat>
          <c:val>
            <c:numRef>
              <c:f>工作表2!$B$6:$D$6</c:f>
              <c:numCache>
                <c:formatCode>General</c:formatCode>
                <c:ptCount val="3"/>
                <c:pt idx="0">
                  <c:v>0.6295</c:v>
                </c:pt>
                <c:pt idx="1">
                  <c:v>0.7382</c:v>
                </c:pt>
                <c:pt idx="2">
                  <c:v>0.8073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12005824"/>
        <c:axId val="-2112005440"/>
        <c:axId val="0"/>
      </c:bar3DChart>
      <c:catAx>
        <c:axId val="-211200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005440"/>
        <c:crosses val="autoZero"/>
        <c:auto val="1"/>
        <c:lblAlgn val="ctr"/>
        <c:lblOffset val="100"/>
        <c:noMultiLvlLbl val="0"/>
      </c:catAx>
      <c:valAx>
        <c:axId val="-211200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0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工作表2!$A$2</c:f>
              <c:strCache>
                <c:ptCount val="1"/>
                <c:pt idx="0">
                  <c:v>Complexity(s)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工作表2!$B$1:$D$1</c:f>
              <c:strCache>
                <c:ptCount val="3"/>
                <c:pt idx="0">
                  <c:v>b(Threshold=1)</c:v>
                </c:pt>
                <c:pt idx="1">
                  <c:v>c(Threshold=0.75)</c:v>
                </c:pt>
                <c:pt idx="2">
                  <c:v>d(Threshold=0.5)</c:v>
                </c:pt>
              </c:strCache>
            </c:strRef>
          </c:cat>
          <c:val>
            <c:numRef>
              <c:f>工作表2!$B$2:$D$2</c:f>
              <c:numCache>
                <c:formatCode>General</c:formatCode>
                <c:ptCount val="3"/>
                <c:pt idx="0">
                  <c:v>0.2016</c:v>
                </c:pt>
                <c:pt idx="1">
                  <c:v>0.2216</c:v>
                </c:pt>
                <c:pt idx="2">
                  <c:v>0.2507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28942864"/>
        <c:axId val="2126031408"/>
        <c:axId val="0"/>
      </c:bar3DChart>
      <c:catAx>
        <c:axId val="212894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6031408"/>
        <c:crosses val="autoZero"/>
        <c:auto val="1"/>
        <c:lblAlgn val="ctr"/>
        <c:lblOffset val="100"/>
        <c:noMultiLvlLbl val="0"/>
      </c:catAx>
      <c:valAx>
        <c:axId val="212603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8942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工作表3!$A$2</c:f>
              <c:strCache>
                <c:ptCount val="1"/>
                <c:pt idx="0">
                  <c:v>Complexity(s)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工作表3!$B$1:$E$1</c:f>
              <c:strCache>
                <c:ptCount val="4"/>
                <c:pt idx="0">
                  <c:v>DCT</c:v>
                </c:pt>
                <c:pt idx="1">
                  <c:v>Random Sampling</c:v>
                </c:pt>
                <c:pt idx="2">
                  <c:v>Predictive Coding</c:v>
                </c:pt>
                <c:pt idx="3">
                  <c:v> slicing</c:v>
                </c:pt>
              </c:strCache>
            </c:strRef>
          </c:cat>
          <c:val>
            <c:numRef>
              <c:f>工作表3!$B$2:$E$2</c:f>
              <c:numCache>
                <c:formatCode>General</c:formatCode>
                <c:ptCount val="4"/>
                <c:pt idx="0">
                  <c:v>0.6122</c:v>
                </c:pt>
                <c:pt idx="1">
                  <c:v>0.007</c:v>
                </c:pt>
                <c:pt idx="2">
                  <c:v>0.7706</c:v>
                </c:pt>
                <c:pt idx="3">
                  <c:v>0.21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6026720"/>
        <c:axId val="-2078424864"/>
        <c:axId val="0"/>
      </c:bar3DChart>
      <c:catAx>
        <c:axId val="-208602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8424864"/>
        <c:crosses val="autoZero"/>
        <c:auto val="1"/>
        <c:lblAlgn val="ctr"/>
        <c:lblOffset val="100"/>
        <c:noMultiLvlLbl val="0"/>
      </c:catAx>
      <c:valAx>
        <c:axId val="-207842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602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rgbClr val="00B0F0"/>
        </a:gs>
        <a:gs pos="100000">
          <a:schemeClr val="bg2">
            <a:shade val="98000"/>
            <a:satMod val="120000"/>
            <a:lumMod val="98000"/>
          </a:schemeClr>
        </a:gs>
      </a:gsLst>
      <a:path path="circle">
        <a:fillToRect l="100000" t="100000"/>
      </a:path>
      <a:tileRect r="-100000" b="-100000"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4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66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9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2387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59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00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9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7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1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0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2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47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0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C5BC2-E29B-4C50-9944-DC0D54F66751}" type="datetimeFigureOut">
              <a:rPr lang="zh-CN" altLang="en-US" smtClean="0"/>
              <a:t>16/5/9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3A17CEE-5D77-4ECD-BFCB-6C6FE9FF0A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9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0700" y="1196752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zh-CN" sz="5300" dirty="0" smtClean="0"/>
              <a:t>Compression of point cloud</a:t>
            </a:r>
            <a:r>
              <a:rPr lang="zh-CN" altLang="en-US" sz="5300" dirty="0"/>
              <a:t> </a:t>
            </a:r>
            <a:r>
              <a:rPr lang="en-US" altLang="zh-CN" sz="3100" dirty="0" smtClean="0">
                <a:solidFill>
                  <a:schemeClr val="tx1"/>
                </a:solidFill>
              </a:rPr>
              <a:t/>
            </a:r>
            <a:br>
              <a:rPr lang="en-US" altLang="zh-CN" sz="3100" dirty="0" smtClean="0">
                <a:solidFill>
                  <a:schemeClr val="tx1"/>
                </a:solidFill>
              </a:rPr>
            </a:br>
            <a:endParaRPr lang="zh-CN" altLang="en-US" sz="31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1680" y="3429000"/>
            <a:ext cx="4032448" cy="244827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Team member: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Suo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Zihan</a:t>
            </a:r>
            <a:r>
              <a:rPr lang="zh-CN" altLang="en-US" sz="2400" dirty="0" smtClean="0">
                <a:solidFill>
                  <a:schemeClr val="tx1"/>
                </a:solidFill>
              </a:rPr>
              <a:t>        </a:t>
            </a:r>
            <a:r>
              <a:rPr lang="en-US" altLang="zh-CN" sz="2400" dirty="0" smtClean="0">
                <a:solidFill>
                  <a:schemeClr val="tx1"/>
                </a:solidFill>
              </a:rPr>
              <a:t>(20305731)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 Liu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Qingyu</a:t>
            </a:r>
            <a:r>
              <a:rPr lang="en-US" altLang="zh-CN" sz="2400" dirty="0" smtClean="0">
                <a:solidFill>
                  <a:schemeClr val="tx1"/>
                </a:solidFill>
              </a:rPr>
              <a:t>   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 (20297037)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 Li Bin            </a:t>
            </a:r>
            <a:r>
              <a:rPr lang="zh-CN" altLang="en-US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</a:rPr>
              <a:t>   (20296588)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 Huang Jingye (20294683)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8806" y="2524668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(EESM5547 Project 1)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51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731255" cy="758800"/>
          </a:xfrm>
        </p:spPr>
        <p:txBody>
          <a:bodyPr/>
          <a:lstStyle/>
          <a:p>
            <a:r>
              <a:rPr lang="en-US" altLang="zh-CN" dirty="0"/>
              <a:t>method 2: Random Sampling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640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838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3" name="组 12"/>
          <p:cNvGrpSpPr/>
          <p:nvPr/>
        </p:nvGrpSpPr>
        <p:grpSpPr>
          <a:xfrm>
            <a:off x="792612" y="1281814"/>
            <a:ext cx="4124847" cy="2379487"/>
            <a:chOff x="763092" y="1361134"/>
            <a:chExt cx="4124847" cy="2379487"/>
          </a:xfrm>
        </p:grpSpPr>
        <p:pic>
          <p:nvPicPr>
            <p:cNvPr id="3076" name="图片 8" descr="C:\Users\Huang\AppData\Local\Temp\6F8E.tm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495" y="1361134"/>
              <a:ext cx="2600257" cy="202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763092" y="3402067"/>
              <a:ext cx="41248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latin typeface="Times New Roman" charset="0"/>
                  <a:ea typeface="宋体" charset="0"/>
                </a:rPr>
                <a:t>Figure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5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Original </a:t>
              </a:r>
              <a:r>
                <a:rPr lang="en-US" altLang="zh-CN" sz="1600" dirty="0" err="1">
                  <a:latin typeface="Times New Roman" charset="0"/>
                  <a:ea typeface="宋体" charset="0"/>
                </a:rPr>
                <a:t>chicken.dat</a:t>
              </a:r>
              <a:r>
                <a:rPr lang="en-US" altLang="zh-CN" sz="1600" dirty="0">
                  <a:latin typeface="Times New Roman" charset="0"/>
                  <a:ea typeface="宋体" charset="0"/>
                </a:rPr>
                <a:t> output plot in 3D</a:t>
              </a:r>
              <a:r>
                <a:rPr lang="zh-CN" altLang="zh-CN" sz="1600" dirty="0"/>
                <a:t> </a:t>
              </a:r>
              <a:endParaRPr lang="zh-CN" altLang="en-US" sz="1600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917459" y="1266481"/>
            <a:ext cx="3603872" cy="2431522"/>
            <a:chOff x="4930528" y="1361134"/>
            <a:chExt cx="3603872" cy="2431522"/>
          </a:xfrm>
        </p:grpSpPr>
        <p:pic>
          <p:nvPicPr>
            <p:cNvPr id="3075" name="图片 9" descr="C:\Users\Huang\AppData\Local\Temp\D232.t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407" y="1361134"/>
              <a:ext cx="2645961" cy="203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930528" y="3454102"/>
              <a:ext cx="36038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latin typeface="Times New Roman" charset="0"/>
                  <a:ea typeface="宋体" charset="0"/>
                </a:rPr>
                <a:t>Figure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6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Randomly </a:t>
              </a:r>
              <a:r>
                <a:rPr lang="en-US" altLang="zh-CN" sz="1600" dirty="0">
                  <a:latin typeface="Times New Roman" charset="0"/>
                  <a:ea typeface="宋体" charset="0"/>
                </a:rPr>
                <a:t>discard 10000 points</a:t>
              </a:r>
              <a:r>
                <a:rPr lang="zh-CN" altLang="zh-CN" sz="1600" dirty="0"/>
                <a:t> </a:t>
              </a:r>
              <a:endParaRPr lang="zh-CN" altLang="en-US" sz="1600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1006929" y="3771154"/>
            <a:ext cx="3603872" cy="2339878"/>
            <a:chOff x="1005708" y="3841358"/>
            <a:chExt cx="3603872" cy="2339878"/>
          </a:xfrm>
        </p:grpSpPr>
        <p:pic>
          <p:nvPicPr>
            <p:cNvPr id="3074" name="图片 14" descr="C:\Users\Huang\AppData\Local\Temp\4740.tm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495" y="3841358"/>
              <a:ext cx="2600257" cy="196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1005708" y="5842682"/>
              <a:ext cx="36038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latin typeface="Times New Roman" charset="0"/>
                  <a:ea typeface="宋体" charset="0"/>
                </a:rPr>
                <a:t>Figure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7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Randomly </a:t>
              </a:r>
              <a:r>
                <a:rPr lang="en-US" altLang="zh-CN" sz="1600" dirty="0">
                  <a:latin typeface="Times New Roman" charset="0"/>
                  <a:ea typeface="宋体" charset="0"/>
                </a:rPr>
                <a:t>discard 20000 points</a:t>
              </a:r>
              <a:r>
                <a:rPr lang="zh-CN" altLang="zh-CN" sz="1600" dirty="0"/>
                <a:t> </a:t>
              </a:r>
              <a:endParaRPr lang="zh-CN" altLang="en-US" sz="1600" dirty="0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977726" y="3707938"/>
            <a:ext cx="3603872" cy="2403094"/>
            <a:chOff x="4945801" y="3839823"/>
            <a:chExt cx="3603872" cy="2403094"/>
          </a:xfrm>
        </p:grpSpPr>
        <p:pic>
          <p:nvPicPr>
            <p:cNvPr id="3073" name="图片 12" descr="C:\Users\Huang\AppData\Local\Temp\720A.tm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401" y="3839823"/>
              <a:ext cx="2663967" cy="201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945801" y="5904363"/>
              <a:ext cx="36038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latin typeface="Times New Roman" charset="0"/>
                  <a:ea typeface="宋体" charset="0"/>
                </a:rPr>
                <a:t>Figure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8</a:t>
              </a:r>
              <a:r>
                <a:rPr lang="zh-CN" altLang="en-US" sz="1600" dirty="0" smtClean="0">
                  <a:latin typeface="Times New Roman" charset="0"/>
                  <a:ea typeface="宋体" charset="0"/>
                </a:rPr>
                <a:t> </a:t>
              </a:r>
              <a:r>
                <a:rPr lang="en-US" altLang="zh-CN" sz="1600" dirty="0" smtClean="0">
                  <a:latin typeface="Times New Roman" charset="0"/>
                  <a:ea typeface="宋体" charset="0"/>
                </a:rPr>
                <a:t>Randomly </a:t>
              </a:r>
              <a:r>
                <a:rPr lang="en-US" altLang="zh-CN" sz="1600" dirty="0">
                  <a:latin typeface="Times New Roman" charset="0"/>
                  <a:ea typeface="宋体" charset="0"/>
                </a:rPr>
                <a:t>discard 25000 points</a:t>
              </a:r>
              <a:r>
                <a:rPr lang="zh-CN" altLang="zh-CN" sz="1600" dirty="0"/>
                <a:t> </a:t>
              </a:r>
              <a:endParaRPr lang="zh-CN" altLang="en-US" sz="16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561078" y="6077634"/>
            <a:ext cx="7328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figure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if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discarded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point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number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greater,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higher.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803263" cy="1280890"/>
          </a:xfrm>
        </p:spPr>
        <p:txBody>
          <a:bodyPr/>
          <a:lstStyle/>
          <a:p>
            <a:r>
              <a:rPr lang="en-US" altLang="zh-CN"/>
              <a:t>method 2: Random Sampling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462129"/>
              </p:ext>
            </p:extLst>
          </p:nvPr>
        </p:nvGraphicFramePr>
        <p:xfrm>
          <a:off x="971600" y="1537608"/>
          <a:ext cx="7562800" cy="453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00364" y="6323150"/>
            <a:ext cx="604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compression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0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731255" cy="1280890"/>
          </a:xfrm>
        </p:spPr>
        <p:txBody>
          <a:bodyPr/>
          <a:lstStyle/>
          <a:p>
            <a:r>
              <a:rPr lang="en-US" altLang="zh-CN" dirty="0"/>
              <a:t>method 2: Random Sampling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436113"/>
              </p:ext>
            </p:extLst>
          </p:nvPr>
        </p:nvGraphicFramePr>
        <p:xfrm>
          <a:off x="1034652" y="1556792"/>
          <a:ext cx="7529306" cy="451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835696" y="6272266"/>
            <a:ext cx="559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running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5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731255" cy="1280890"/>
          </a:xfrm>
        </p:spPr>
        <p:txBody>
          <a:bodyPr/>
          <a:lstStyle/>
          <a:p>
            <a:r>
              <a:rPr lang="en-US" altLang="zh-CN" dirty="0"/>
              <a:t>m</a:t>
            </a:r>
            <a:r>
              <a:rPr lang="en-US" altLang="zh-CN" dirty="0" smtClean="0"/>
              <a:t>ethod 3: </a:t>
            </a:r>
            <a:r>
              <a:rPr lang="en-US" altLang="zh-CN" dirty="0"/>
              <a:t>Predictive Coding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412776"/>
            <a:ext cx="7416660" cy="532859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600" dirty="0" smtClean="0"/>
              <a:t>Predictive </a:t>
            </a:r>
            <a:r>
              <a:rPr lang="en-US" altLang="zh-CN" sz="2600" dirty="0"/>
              <a:t>coding is an attempt to predict the value of a data point based on the values of the surrounding data points. </a:t>
            </a:r>
            <a:endParaRPr lang="zh-CN" altLang="en-US" sz="2600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altLang="zh-CN" sz="2600" dirty="0" smtClean="0"/>
              <a:t>In </a:t>
            </a:r>
            <a:r>
              <a:rPr lang="en-US" altLang="zh-CN" sz="2600" dirty="0"/>
              <a:t>this project, we use the last data point value to predict next data point value. </a:t>
            </a:r>
            <a:r>
              <a:rPr lang="en-US" altLang="zh-CN" sz="2600" dirty="0" smtClean="0"/>
              <a:t>Then </a:t>
            </a:r>
            <a:r>
              <a:rPr lang="en-US" altLang="zh-CN" sz="2600" dirty="0"/>
              <a:t>we do quantization based on the error matrix for the purpose of compression. </a:t>
            </a:r>
            <a:endParaRPr kumimoji="1" lang="zh-CN" altLang="en-US" sz="2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42" y="2420888"/>
            <a:ext cx="6320499" cy="2775716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153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3: Predictive Coding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图片 11" descr="C:\Users\Huang\AppData\Local\Temp\8E1A.t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5" y="1960690"/>
            <a:ext cx="2404099" cy="29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334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</a:t>
            </a:r>
          </a:p>
        </p:txBody>
      </p:sp>
      <p:pic>
        <p:nvPicPr>
          <p:cNvPr id="1026" name="图片 12" descr="C:\Users\Huang\AppData\Local\Temp\A033.t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6" y="1946673"/>
            <a:ext cx="2383102" cy="29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3" descr="C:\Users\Huang\AppData\Local\Temp\1656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27" y="1946673"/>
            <a:ext cx="2377266" cy="29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58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Retrieved data set</a:t>
            </a:r>
          </a:p>
        </p:txBody>
      </p:sp>
      <p:sp>
        <p:nvSpPr>
          <p:cNvPr id="8" name="矩形 7"/>
          <p:cNvSpPr/>
          <p:nvPr/>
        </p:nvSpPr>
        <p:spPr>
          <a:xfrm>
            <a:off x="696459" y="489505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宋体" charset="0"/>
              </a:rPr>
              <a:t> </a:t>
            </a:r>
            <a:r>
              <a:rPr lang="en-US" altLang="zh-CN" dirty="0" err="1">
                <a:latin typeface="Times New Roman" charset="0"/>
                <a:ea typeface="宋体" charset="0"/>
              </a:rPr>
              <a:t>trex.dat</a:t>
            </a:r>
            <a:r>
              <a:rPr lang="en-US" altLang="zh-CN" dirty="0">
                <a:latin typeface="Times New Roman" charset="0"/>
                <a:ea typeface="宋体" charset="0"/>
              </a:rPr>
              <a:t> data set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44598" y="4924785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宋体" charset="0"/>
              </a:rPr>
              <a:t>error matrix after quantization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54024" y="4905968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>
                <a:latin typeface="Times New Roman" charset="0"/>
                <a:ea typeface="宋体" charset="0"/>
                <a:cs typeface="Times New Roman" charset="0"/>
              </a:rPr>
              <a:t> Retrieved data set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2728751" y="3210677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915155" y="3210677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8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3: Predictive Coding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107437" y="2060848"/>
            <a:ext cx="8264726" cy="2952328"/>
            <a:chOff x="856169" y="1890508"/>
            <a:chExt cx="8425101" cy="2705572"/>
          </a:xfrm>
        </p:grpSpPr>
        <p:pic>
          <p:nvPicPr>
            <p:cNvPr id="4" name="图片 3" descr="C:\Users\Huang\AppData\Local\Temp\A042.tmp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36731" y="1890509"/>
              <a:ext cx="3097178" cy="232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4" descr="C:\Users\Huang\AppData\Local\Temp\3332.tmp.pn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1890508"/>
              <a:ext cx="2890506" cy="232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>
            <a:xfrm>
              <a:off x="856169" y="4257526"/>
              <a:ext cx="31213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600" kern="100" dirty="0" smtClean="0">
                  <a:latin typeface="Times New Roman" charset="0"/>
                  <a:cs typeface="Times New Roman" charset="0"/>
                </a:rPr>
                <a:t>Original </a:t>
              </a:r>
              <a:r>
                <a:rPr lang="en-US" altLang="zh-CN" sz="1600" kern="100" dirty="0" err="1">
                  <a:latin typeface="Times New Roman" charset="0"/>
                  <a:cs typeface="Times New Roman" charset="0"/>
                </a:rPr>
                <a:t>trex.dat</a:t>
              </a:r>
              <a:r>
                <a:rPr lang="en-US" altLang="zh-CN" sz="1600" kern="100" dirty="0">
                  <a:latin typeface="Times New Roman" charset="0"/>
                  <a:cs typeface="Times New Roman" charset="0"/>
                </a:rPr>
                <a:t> output plot in 3D</a:t>
              </a:r>
              <a:endParaRPr lang="zh-CN" altLang="zh-CN" sz="1600" kern="100" dirty="0">
                <a:latin typeface="Calibri" charset="0"/>
                <a:cs typeface="Times New Roman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12718" y="4257526"/>
              <a:ext cx="49685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 kern="100" dirty="0">
                  <a:latin typeface="Times New Roman" charset="0"/>
                  <a:ea typeface="宋体" charset="0"/>
                  <a:cs typeface="Times New Roman" charset="0"/>
                </a:rPr>
                <a:t> </a:t>
              </a:r>
              <a:r>
                <a:rPr lang="en-US" altLang="zh-CN" sz="1600" kern="100" dirty="0" smtClean="0">
                  <a:latin typeface="Times New Roman" charset="0"/>
                  <a:ea typeface="宋体" charset="0"/>
                  <a:cs typeface="Times New Roman" charset="0"/>
                </a:rPr>
                <a:t>Predictive </a:t>
              </a:r>
              <a:r>
                <a:rPr lang="en-US" altLang="zh-CN" sz="1600" kern="100" dirty="0">
                  <a:latin typeface="Times New Roman" charset="0"/>
                  <a:ea typeface="宋体" charset="0"/>
                  <a:cs typeface="Times New Roman" charset="0"/>
                </a:rPr>
                <a:t>coding &amp; Quantization output plot</a:t>
              </a:r>
              <a:endParaRPr lang="zh-CN" altLang="zh-CN" sz="1600" kern="100" dirty="0">
                <a:effectLst/>
                <a:latin typeface="Calibri" charset="0"/>
                <a:ea typeface="宋体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8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4: </a:t>
            </a:r>
            <a:r>
              <a:rPr lang="en-US" altLang="zh-CN" dirty="0" smtClean="0"/>
              <a:t>Slicing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716971"/>
              </p:ext>
            </p:extLst>
          </p:nvPr>
        </p:nvGraphicFramePr>
        <p:xfrm>
          <a:off x="1187624" y="1390238"/>
          <a:ext cx="7016892" cy="4295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671734" y="568611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Compression ratio of predictive coding = 0.6898</a:t>
            </a:r>
            <a:endParaRPr lang="zh-CN" altLang="zh-CN" b="1" dirty="0"/>
          </a:p>
          <a:p>
            <a:r>
              <a:rPr lang="en-US" altLang="zh-CN" b="1" dirty="0"/>
              <a:t>MSE of predictive coding = 2.9513</a:t>
            </a:r>
            <a:endParaRPr lang="zh-CN" altLang="zh-CN" b="1" dirty="0"/>
          </a:p>
          <a:p>
            <a:r>
              <a:rPr lang="en-US" altLang="zh-CN" b="1" dirty="0"/>
              <a:t>Complexity of predictive coding = 0.7706s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1886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en-US" altLang="zh-CN" dirty="0" smtClean="0"/>
              <a:t>ethod 4: </a:t>
            </a:r>
            <a:r>
              <a:rPr lang="en-US" altLang="zh-CN" dirty="0"/>
              <a:t>S</a:t>
            </a:r>
            <a:r>
              <a:rPr lang="en-US" altLang="zh-CN" dirty="0" smtClean="0"/>
              <a:t>licing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264554"/>
            <a:ext cx="7562800" cy="5332797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This method is a high-efficiency data reduction method. It is based on slicing technology. </a:t>
            </a:r>
            <a:endParaRPr lang="zh-CN" altLang="en-US" sz="2200" dirty="0" smtClean="0"/>
          </a:p>
          <a:p>
            <a:endParaRPr lang="zh-CN" altLang="en-US" sz="2200" dirty="0"/>
          </a:p>
          <a:p>
            <a:endParaRPr lang="zh-CN" altLang="en-US" sz="2200" dirty="0" smtClean="0"/>
          </a:p>
          <a:p>
            <a:endParaRPr lang="zh-CN" altLang="en-US" sz="2200" dirty="0"/>
          </a:p>
          <a:p>
            <a:endParaRPr lang="zh-CN" altLang="en-US" sz="2200" dirty="0" smtClean="0"/>
          </a:p>
          <a:p>
            <a:endParaRPr lang="zh-CN" altLang="en-US" sz="2200" dirty="0" smtClean="0"/>
          </a:p>
          <a:p>
            <a:r>
              <a:rPr lang="en-US" altLang="zh-CN" sz="2200" dirty="0" smtClean="0"/>
              <a:t>On </a:t>
            </a:r>
            <a:r>
              <a:rPr lang="en-US" altLang="zh-CN" sz="2200" dirty="0"/>
              <a:t>the basis of the sequence, we can calculate the vertical distance between one point and its two adjacent points. </a:t>
            </a:r>
            <a:r>
              <a:rPr lang="en-US" altLang="zh-CN" sz="2200" dirty="0">
                <a:solidFill>
                  <a:srgbClr val="FF0000"/>
                </a:solidFill>
              </a:rPr>
              <a:t>If the vertical distance is greater than threshold which we set, then we retain this point. Otherwise we will discard it.</a:t>
            </a:r>
            <a:endParaRPr lang="zh-CN" altLang="zh-CN" sz="2200" dirty="0">
              <a:solidFill>
                <a:srgbClr val="FF0000"/>
              </a:solidFill>
            </a:endParaRPr>
          </a:p>
          <a:p>
            <a:endParaRPr lang="zh-CN" altLang="zh-CN" sz="2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04864"/>
            <a:ext cx="4798636" cy="18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4: </a:t>
            </a:r>
            <a:r>
              <a:rPr lang="en-US" altLang="zh-CN" dirty="0" smtClean="0"/>
              <a:t>Slicing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825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(c) Threshold=0.75 output plot          (d) Threshold=0.5 output plot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368666" y="1264555"/>
            <a:ext cx="2603500" cy="2384138"/>
            <a:chOff x="1119085" y="1462231"/>
            <a:chExt cx="2603500" cy="2384138"/>
          </a:xfrm>
        </p:grpSpPr>
        <p:pic>
          <p:nvPicPr>
            <p:cNvPr id="1028" name="Picture 4" descr="C:\Users\Huang\AppData\Local\Temp\451A.tm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85" y="1462231"/>
              <a:ext cx="2603500" cy="195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274479" y="3477037"/>
              <a:ext cx="2448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kern="100" dirty="0">
                  <a:solidFill>
                    <a:srgbClr val="000000"/>
                  </a:solidFill>
                  <a:latin typeface="Times New Roman" charset="0"/>
                  <a:ea typeface="Calibri" charset="0"/>
                  <a:cs typeface="Times New Roman" charset="0"/>
                </a:rPr>
                <a:t>The original output plot</a:t>
              </a:r>
              <a:r>
                <a:rPr lang="zh-CN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4788024" y="1279543"/>
            <a:ext cx="2552700" cy="2369150"/>
            <a:chOff x="4992500" y="1805633"/>
            <a:chExt cx="2552700" cy="2369150"/>
          </a:xfrm>
        </p:grpSpPr>
        <p:pic>
          <p:nvPicPr>
            <p:cNvPr id="1027" name="Picture 3" descr="C:\Users\Huang\AppData\Local\Temp\32F5.t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500" y="1805633"/>
              <a:ext cx="255270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5050141" y="3805451"/>
              <a:ext cx="24945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kern="100">
                  <a:solidFill>
                    <a:srgbClr val="000000"/>
                  </a:solidFill>
                  <a:latin typeface="Times New Roman" charset="0"/>
                  <a:ea typeface="Calibri" charset="0"/>
                  <a:cs typeface="Times New Roman" charset="0"/>
                </a:rPr>
                <a:t>Threshold=1 output plot</a:t>
              </a:r>
              <a:r>
                <a:rPr lang="zh-CN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368666" y="3653043"/>
            <a:ext cx="2776722" cy="2371131"/>
            <a:chOff x="1076201" y="4442767"/>
            <a:chExt cx="2776722" cy="2371131"/>
          </a:xfrm>
        </p:grpSpPr>
        <p:pic>
          <p:nvPicPr>
            <p:cNvPr id="1026" name="Picture 2" descr="C:\Users\Huang\AppData\Local\Temp\A711.tm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85" y="4442767"/>
              <a:ext cx="2565400" cy="195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076201" y="6444566"/>
              <a:ext cx="27767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kern="100">
                  <a:solidFill>
                    <a:srgbClr val="000000"/>
                  </a:solidFill>
                  <a:latin typeface="Times New Roman" charset="0"/>
                  <a:ea typeface="Calibri" charset="0"/>
                  <a:cs typeface="Times New Roman" charset="0"/>
                </a:rPr>
                <a:t>Threshold=0.75 output plot </a:t>
              </a:r>
              <a:endParaRPr lang="zh-CN" altLang="en-US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668026" y="3648693"/>
            <a:ext cx="2700368" cy="2345536"/>
            <a:chOff x="4844367" y="4442767"/>
            <a:chExt cx="2700368" cy="2345536"/>
          </a:xfrm>
        </p:grpSpPr>
        <p:pic>
          <p:nvPicPr>
            <p:cNvPr id="1025" name="officeArt object" descr="C:\Users\Huang\AppData\Local\Temp\F6FE.tm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235" y="4442767"/>
              <a:ext cx="2603500" cy="195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844367" y="6418971"/>
              <a:ext cx="26677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kern="100" dirty="0">
                  <a:solidFill>
                    <a:srgbClr val="000000"/>
                  </a:solidFill>
                  <a:latin typeface="Times New Roman" charset="0"/>
                  <a:ea typeface="Calibri" charset="0"/>
                  <a:cs typeface="Times New Roman" charset="0"/>
                </a:rPr>
                <a:t>Threshold=0.5 output plot</a:t>
              </a:r>
              <a:r>
                <a:rPr lang="zh-CN" altLang="zh-CN" dirty="0"/>
                <a:t> 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763457" y="6114534"/>
            <a:ext cx="816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seen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figure,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threshold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larger,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higher.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6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4: </a:t>
            </a:r>
            <a:r>
              <a:rPr lang="en-US" altLang="zh-CN" dirty="0" smtClean="0"/>
              <a:t>Slicing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978050"/>
              </p:ext>
            </p:extLst>
          </p:nvPr>
        </p:nvGraphicFramePr>
        <p:xfrm>
          <a:off x="1115616" y="1628800"/>
          <a:ext cx="7003979" cy="432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63688" y="6093296"/>
            <a:ext cx="604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compression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7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44824"/>
            <a:ext cx="8686800" cy="4525963"/>
          </a:xfrm>
          <a:effectLst>
            <a:softEdge rad="152400"/>
          </a:effectLst>
        </p:spPr>
        <p:txBody>
          <a:bodyPr>
            <a:normAutofit fontScale="85000" lnSpcReduction="20000"/>
          </a:bodyPr>
          <a:lstStyle/>
          <a:p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Point-cloud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important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objects,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scenes,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medical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so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on.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 point cloud is a set of data points in some coordinate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system. Different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image,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point-cloud,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coordinates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defined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value. </a:t>
            </a:r>
            <a:endParaRPr lang="zh-CN" altLang="en-US" sz="3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our project,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following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steps: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ifferent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methods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used to compress four point cloud data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sets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Chef, Kangaroo, </a:t>
            </a:r>
            <a:r>
              <a:rPr lang="en-US" altLang="zh-CN" sz="3100" dirty="0" err="1">
                <a:latin typeface="Times New Roman" charset="0"/>
                <a:ea typeface="Times New Roman" charset="0"/>
                <a:cs typeface="Times New Roman" charset="0"/>
              </a:rPr>
              <a:t>Trex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 and Chicken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);</a:t>
            </a:r>
            <a:endParaRPr lang="zh-CN" altLang="en-US" sz="3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After compression, we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will make a comparison among all the methods and find out the one which has the best compression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effect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 terms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compression 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ratio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bit-rate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MSE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3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100" dirty="0" smtClean="0">
                <a:latin typeface="Times New Roman" charset="0"/>
                <a:ea typeface="Times New Roman" charset="0"/>
                <a:cs typeface="Times New Roman" charset="0"/>
              </a:rPr>
              <a:t>complexity. </a:t>
            </a:r>
            <a:r>
              <a:rPr lang="en-US" altLang="zh-CN" sz="3100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  <a:p>
            <a:endParaRPr lang="zh-CN" altLang="en-US" sz="31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83" y="71862"/>
            <a:ext cx="4296613" cy="1556938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6940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4: </a:t>
            </a:r>
            <a:r>
              <a:rPr lang="en-US" altLang="zh-CN" dirty="0" smtClean="0"/>
              <a:t>Slicing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293488"/>
              </p:ext>
            </p:extLst>
          </p:nvPr>
        </p:nvGraphicFramePr>
        <p:xfrm>
          <a:off x="1115616" y="1556792"/>
          <a:ext cx="7061183" cy="4337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882886" y="6093296"/>
            <a:ext cx="559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running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10363"/>
              </p:ext>
            </p:extLst>
          </p:nvPr>
        </p:nvGraphicFramePr>
        <p:xfrm>
          <a:off x="1331639" y="4005064"/>
          <a:ext cx="6864113" cy="2361546"/>
        </p:xfrm>
        <a:graphic>
          <a:graphicData uri="http://schemas.openxmlformats.org/drawingml/2006/table">
            <a:tbl>
              <a:tblPr firstRow="1" firstCol="1" bandRow="1"/>
              <a:tblGrid>
                <a:gridCol w="1513456"/>
                <a:gridCol w="971382"/>
                <a:gridCol w="1027765"/>
                <a:gridCol w="1255709"/>
                <a:gridCol w="2095801"/>
              </a:tblGrid>
              <a:tr h="1568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zh-CN" sz="13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DCT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Random Sampling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Predictive Coding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Chord height error algorithm based on slicing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</a:tr>
              <a:tr h="592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Compression Rate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Around 0.6898</a:t>
                      </a:r>
                      <a:endParaRPr lang="zh-CN" sz="13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92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MSE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High distortion</a:t>
                      </a:r>
                      <a:endParaRPr lang="zh-CN" sz="13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Low distortion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2.9513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Low distortion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</a:tr>
              <a:tr h="360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Complexity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0.6122s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0.0070s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0.7706s</a:t>
                      </a:r>
                      <a:endParaRPr lang="zh-CN" sz="13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charset="0"/>
                          <a:ea typeface="Calibri" charset="0"/>
                          <a:cs typeface="Calibri" charset="0"/>
                        </a:rPr>
                        <a:t>0.2100s</a:t>
                      </a:r>
                      <a:endParaRPr lang="zh-CN" sz="13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4452" marR="64452" marT="64452" marB="644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7E7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87623" y="1264555"/>
            <a:ext cx="70081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According to the results we got, </a:t>
            </a:r>
            <a:endParaRPr lang="zh-CN" altLang="en-US" sz="2000" kern="100" dirty="0" smtClean="0">
              <a:uFill>
                <a:solidFill>
                  <a:srgbClr val="000000"/>
                </a:solidFill>
              </a:uFill>
              <a:latin typeface="Times New Roman" charset="0"/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DCT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method has 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the highest MSE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and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 high </a:t>
            </a:r>
            <a:r>
              <a:rPr lang="en-US" altLang="zh-CN" sz="2000" kern="100" dirty="0" smtClean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complexity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;</a:t>
            </a:r>
            <a:endParaRPr lang="zh-CN" altLang="en-US" sz="2000" kern="100" dirty="0" smtClean="0">
              <a:uFill>
                <a:solidFill>
                  <a:srgbClr val="000000"/>
                </a:solidFill>
              </a:uFill>
              <a:latin typeface="Times New Roman" charset="0"/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Random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sampling has 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the shortest processing time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but it may cause loss of important </a:t>
            </a:r>
            <a:r>
              <a:rPr lang="en-US" altLang="zh-CN" sz="2000" kern="100" dirty="0" smtClean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data;</a:t>
            </a:r>
            <a:endParaRPr lang="zh-CN" altLang="en-US" sz="2000" kern="100" dirty="0" smtClean="0">
              <a:uFill>
                <a:solidFill>
                  <a:srgbClr val="000000"/>
                </a:solidFill>
              </a:uFill>
              <a:latin typeface="Times New Roman" charset="0"/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Predictive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coding has 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the lowest MSE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but also has 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the highest </a:t>
            </a:r>
            <a:r>
              <a:rPr lang="en-US" altLang="zh-CN" sz="2000" kern="100" dirty="0" smtClean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complexity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;</a:t>
            </a:r>
            <a:endParaRPr lang="zh-CN" altLang="en-US" sz="2000" kern="100" dirty="0" smtClean="0">
              <a:uFill>
                <a:solidFill>
                  <a:srgbClr val="000000"/>
                </a:solidFill>
              </a:uFill>
              <a:latin typeface="Times New Roman" charset="0"/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Chord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height error algorithm based on slicing method has 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low distortion 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and</a:t>
            </a:r>
            <a:r>
              <a:rPr lang="en-US" altLang="zh-CN" sz="2000" kern="1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 the complexity is slightly high</a:t>
            </a:r>
            <a:r>
              <a:rPr lang="en-US" altLang="zh-CN" sz="2000" kern="100" dirty="0">
                <a:uFill>
                  <a:solidFill>
                    <a:srgbClr val="000000"/>
                  </a:solidFill>
                </a:uFill>
                <a:latin typeface="Times New Roman" charset="0"/>
                <a:ea typeface="Calibri" charset="0"/>
                <a:cs typeface="Times New Roman" charset="0"/>
              </a:rPr>
              <a:t>.</a:t>
            </a:r>
            <a:endParaRPr lang="zh-CN" altLang="zh-CN" sz="2000" kern="100" dirty="0">
              <a:effectLst/>
              <a:uFill>
                <a:solidFill>
                  <a:srgbClr val="000000"/>
                </a:solidFill>
              </a:u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r>
              <a:rPr lang="zh-CN" altLang="zh-CN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575747"/>
              </p:ext>
            </p:extLst>
          </p:nvPr>
        </p:nvGraphicFramePr>
        <p:xfrm>
          <a:off x="1331640" y="2599564"/>
          <a:ext cx="6779699" cy="3841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331640" y="1351002"/>
            <a:ext cx="7058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Times New Roman" charset="0"/>
                <a:ea typeface="宋体" charset="0"/>
              </a:rPr>
              <a:t>W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ith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same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compressing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rate,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we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hope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to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compare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complexity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(running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time).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As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shown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below,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random</a:t>
            </a:r>
            <a:r>
              <a:rPr lang="zh-CN" altLang="en-US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sampling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is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the</a:t>
            </a:r>
            <a:r>
              <a:rPr lang="zh-CN" altLang="en-US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best</a:t>
            </a:r>
            <a:r>
              <a:rPr lang="zh-CN" altLang="en-US" sz="2200" dirty="0" smtClean="0">
                <a:solidFill>
                  <a:srgbClr val="FF0000"/>
                </a:solidFill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referring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to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this</a:t>
            </a:r>
            <a:r>
              <a:rPr lang="zh-CN" altLang="en-US" sz="2200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宋体" charset="0"/>
              </a:rPr>
              <a:t>index.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145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Workload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340768"/>
            <a:ext cx="7848872" cy="3384376"/>
          </a:xfrm>
        </p:spPr>
        <p:txBody>
          <a:bodyPr>
            <a:noAutofit/>
          </a:bodyPr>
          <a:lstStyle/>
          <a:p>
            <a:r>
              <a:rPr lang="en-US" altLang="zh-CN" sz="1600" dirty="0" smtClean="0"/>
              <a:t>5.1</a:t>
            </a:r>
            <a:r>
              <a:rPr lang="en-US" altLang="zh-CN" sz="1600" dirty="0"/>
              <a:t>. Discuss which coding methods to be </a:t>
            </a:r>
            <a:r>
              <a:rPr lang="en-US" altLang="zh-CN" sz="1600" dirty="0" smtClean="0"/>
              <a:t>used—Liu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, 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, Li Bin.(2 hours)</a:t>
            </a:r>
            <a:endParaRPr lang="zh-CN" altLang="zh-CN" sz="1600" dirty="0"/>
          </a:p>
          <a:p>
            <a:r>
              <a:rPr lang="en-US" altLang="zh-CN" sz="1600" dirty="0"/>
              <a:t>5.2DCT coding and debugging---Liu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, 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, Li Bin, </a:t>
            </a:r>
            <a:r>
              <a:rPr lang="en-US" altLang="zh-CN" sz="1600" dirty="0" err="1"/>
              <a:t>Suo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Zihan</a:t>
            </a:r>
            <a:r>
              <a:rPr lang="en-US" altLang="zh-CN" sz="1600" dirty="0"/>
              <a:t> (6 hours)</a:t>
            </a:r>
            <a:endParaRPr lang="zh-CN" altLang="zh-CN" sz="1600" dirty="0"/>
          </a:p>
          <a:p>
            <a:r>
              <a:rPr lang="en-US" altLang="zh-CN" sz="1600" dirty="0"/>
              <a:t>5.3 Random sampling coding and debugging---Liu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, 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 (4 hours)</a:t>
            </a:r>
            <a:endParaRPr lang="zh-CN" altLang="zh-CN" sz="1600" dirty="0"/>
          </a:p>
          <a:p>
            <a:r>
              <a:rPr lang="en-US" altLang="zh-CN" sz="1600" dirty="0"/>
              <a:t>5.4 Predictive coding and debugging---Liu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, 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 (5 hours)</a:t>
            </a:r>
            <a:endParaRPr lang="zh-CN" altLang="zh-CN" sz="1600" dirty="0"/>
          </a:p>
          <a:p>
            <a:r>
              <a:rPr lang="en-US" altLang="zh-CN" sz="1600" dirty="0"/>
              <a:t>5.5 DWT coding and attempting---</a:t>
            </a:r>
            <a:r>
              <a:rPr lang="en-US" altLang="zh-CN" sz="1600" dirty="0" err="1"/>
              <a:t>Suo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Zihan</a:t>
            </a:r>
            <a:r>
              <a:rPr lang="en-US" altLang="zh-CN" sz="1600" dirty="0"/>
              <a:t>, 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 (2 hours)</a:t>
            </a:r>
            <a:endParaRPr lang="zh-CN" altLang="zh-CN" sz="1600" dirty="0"/>
          </a:p>
          <a:p>
            <a:r>
              <a:rPr lang="en-US" altLang="zh-CN" sz="1600" dirty="0"/>
              <a:t>5.6 </a:t>
            </a:r>
            <a:r>
              <a:rPr lang="en-US" altLang="zh-CN" sz="1600" dirty="0" err="1"/>
              <a:t>OcTree</a:t>
            </a:r>
            <a:r>
              <a:rPr lang="en-US" altLang="zh-CN" sz="1600" dirty="0"/>
              <a:t> coding and attempting---Li Bin, 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 (2 hours)</a:t>
            </a:r>
            <a:endParaRPr lang="zh-CN" altLang="zh-CN" sz="1600" dirty="0"/>
          </a:p>
          <a:p>
            <a:r>
              <a:rPr lang="en-US" altLang="zh-CN" sz="1600" dirty="0"/>
              <a:t>5.7 Chord height error algorithm based on slicing ---Liu </a:t>
            </a:r>
            <a:r>
              <a:rPr lang="en-US" altLang="zh-CN" sz="1600" dirty="0" err="1"/>
              <a:t>Qingyu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Suo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Zihan</a:t>
            </a:r>
            <a:r>
              <a:rPr lang="en-US" altLang="zh-CN" sz="1600" dirty="0"/>
              <a:t> (2 hours)</a:t>
            </a:r>
            <a:endParaRPr lang="zh-CN" altLang="zh-CN" sz="1600" dirty="0"/>
          </a:p>
          <a:p>
            <a:r>
              <a:rPr lang="en-US" altLang="zh-CN" sz="1600" dirty="0"/>
              <a:t>5.8 Data collecting and reorganization—</a:t>
            </a:r>
            <a:r>
              <a:rPr lang="en-US" altLang="zh-CN" sz="1600" dirty="0" err="1"/>
              <a:t>Suo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Zihan</a:t>
            </a:r>
            <a:r>
              <a:rPr lang="en-US" altLang="zh-CN" sz="1600" dirty="0"/>
              <a:t>, 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 (2 hours)</a:t>
            </a:r>
            <a:endParaRPr lang="zh-CN" altLang="zh-CN" sz="1600" dirty="0"/>
          </a:p>
          <a:p>
            <a:r>
              <a:rPr lang="en-US" altLang="zh-CN" sz="1600" dirty="0"/>
              <a:t>5.9 Presentation preparation and editing--- </a:t>
            </a:r>
            <a:r>
              <a:rPr lang="en-US" altLang="zh-CN" sz="1600" dirty="0" err="1"/>
              <a:t>Suo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Zihan</a:t>
            </a:r>
            <a:r>
              <a:rPr lang="en-US" altLang="zh-CN" sz="1600" dirty="0"/>
              <a:t> (3 hours)</a:t>
            </a:r>
            <a:endParaRPr lang="zh-CN" altLang="zh-CN" sz="1600" dirty="0"/>
          </a:p>
          <a:p>
            <a:r>
              <a:rPr lang="en-US" altLang="zh-CN" sz="1600" dirty="0"/>
              <a:t>5.10Final report preparation and editing---Huang </a:t>
            </a:r>
            <a:r>
              <a:rPr lang="en-US" altLang="zh-CN" sz="1600" dirty="0" err="1"/>
              <a:t>jingye</a:t>
            </a:r>
            <a:r>
              <a:rPr lang="en-US" altLang="zh-CN" sz="1600" dirty="0"/>
              <a:t>, Li Bin (3hours)</a:t>
            </a:r>
            <a:endParaRPr lang="zh-CN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086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Workload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556792"/>
            <a:ext cx="6986736" cy="377762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5.1 Li Bin—Discuss which coding methods to be used and edit DCT, DFT, </a:t>
            </a:r>
            <a:r>
              <a:rPr lang="en-US" altLang="zh-CN" sz="2000" dirty="0" err="1"/>
              <a:t>OcTree</a:t>
            </a:r>
            <a:r>
              <a:rPr lang="en-US" altLang="zh-CN" sz="2000" dirty="0"/>
              <a:t> coding, and get graphic results of DCT, prepare final report.</a:t>
            </a:r>
            <a:endParaRPr lang="zh-CN" altLang="zh-CN" sz="2000" dirty="0"/>
          </a:p>
          <a:p>
            <a:r>
              <a:rPr lang="en-US" altLang="zh-CN" sz="2000" dirty="0"/>
              <a:t>5.2 Liu </a:t>
            </a:r>
            <a:r>
              <a:rPr lang="en-US" altLang="zh-CN" sz="2000" dirty="0" err="1"/>
              <a:t>Qingyu</a:t>
            </a:r>
            <a:r>
              <a:rPr lang="en-US" altLang="zh-CN" sz="2000" dirty="0"/>
              <a:t>--- Discuss which coding methods to be used and edit DCT, Random sampling, Predictive coding, slicing coding and get graphic results.</a:t>
            </a:r>
            <a:endParaRPr lang="zh-CN" altLang="zh-CN" sz="2000" dirty="0"/>
          </a:p>
          <a:p>
            <a:r>
              <a:rPr lang="en-US" altLang="zh-CN" sz="2000" dirty="0"/>
              <a:t>5.3 Huang </a:t>
            </a:r>
            <a:r>
              <a:rPr lang="en-US" altLang="zh-CN" sz="2000" dirty="0" err="1"/>
              <a:t>Jingye</a:t>
            </a:r>
            <a:r>
              <a:rPr lang="en-US" altLang="zh-CN" sz="2000" dirty="0"/>
              <a:t>--- Edit DCT, Predictive coding, Random sampling coding and get graphic results, prepare and reorganize final report.</a:t>
            </a:r>
            <a:endParaRPr lang="zh-CN" altLang="zh-CN" sz="2000" dirty="0"/>
          </a:p>
          <a:p>
            <a:r>
              <a:rPr lang="en-US" altLang="zh-CN" sz="2000" dirty="0"/>
              <a:t>5.4 </a:t>
            </a:r>
            <a:r>
              <a:rPr lang="en-US" altLang="zh-CN" sz="2000" dirty="0" err="1"/>
              <a:t>Suo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Zihan</a:t>
            </a:r>
            <a:r>
              <a:rPr lang="en-US" altLang="zh-CN" sz="2000" dirty="0"/>
              <a:t>---Discuss which coding methods to be used and edit DCT, </a:t>
            </a:r>
            <a:r>
              <a:rPr lang="en-US" altLang="zh-CN" sz="2000" dirty="0" err="1" smtClean="0"/>
              <a:t>DWT,slicing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coding, collect and reorganize data, prepare final presentation.</a:t>
            </a:r>
            <a:endParaRPr lang="zh-CN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2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67744" y="2725971"/>
            <a:ext cx="443433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Thanks!!</a:t>
            </a:r>
            <a:endParaRPr lang="zh-CN" alt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5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600" dirty="0" smtClean="0"/>
              <a:t>1.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DCT</a:t>
            </a:r>
            <a:endParaRPr kumimoji="1" lang="zh-CN" altLang="en-US" sz="2600" dirty="0" smtClean="0"/>
          </a:p>
          <a:p>
            <a:r>
              <a:rPr kumimoji="1" lang="en-US" altLang="zh-CN" sz="2600" dirty="0" smtClean="0"/>
              <a:t>2.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Random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sampling</a:t>
            </a:r>
            <a:endParaRPr kumimoji="1" lang="zh-CN" altLang="en-US" sz="2600" dirty="0" smtClean="0"/>
          </a:p>
          <a:p>
            <a:r>
              <a:rPr kumimoji="1" lang="en-US" altLang="zh-CN" sz="2600" dirty="0" smtClean="0"/>
              <a:t>3.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/>
              <a:t>P</a:t>
            </a:r>
            <a:r>
              <a:rPr kumimoji="1" lang="en-US" altLang="zh-CN" sz="2600" dirty="0" smtClean="0"/>
              <a:t>redictive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coding</a:t>
            </a:r>
            <a:endParaRPr kumimoji="1" lang="zh-CN" altLang="en-US" sz="2600" dirty="0" smtClean="0"/>
          </a:p>
          <a:p>
            <a:r>
              <a:rPr kumimoji="1" lang="en-US" altLang="zh-CN" sz="2600" dirty="0" smtClean="0"/>
              <a:t>4.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/>
              <a:t>Chord height error algorithm based on slicing </a:t>
            </a:r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66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368" y="1264554"/>
            <a:ext cx="8856984" cy="5593446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/>
              <a:t>DCT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expresses </a:t>
            </a:r>
            <a:r>
              <a:rPr kumimoji="1" lang="en-US" altLang="zh-CN" sz="2400" dirty="0"/>
              <a:t>a finite sequence of data </a:t>
            </a:r>
            <a:r>
              <a:rPr kumimoji="1" lang="en-US" altLang="zh-CN" sz="2400" dirty="0" smtClean="0"/>
              <a:t>points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with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 </a:t>
            </a:r>
            <a:r>
              <a:rPr kumimoji="1" lang="en-US" altLang="zh-CN" sz="2400" dirty="0"/>
              <a:t>sum of cosine functions </a:t>
            </a:r>
            <a:r>
              <a:rPr kumimoji="1" lang="en-US" altLang="zh-CN" sz="2400" dirty="0" smtClean="0"/>
              <a:t>at </a:t>
            </a:r>
            <a:r>
              <a:rPr kumimoji="1" lang="en-US" altLang="zh-CN" sz="2400" dirty="0"/>
              <a:t>different frequencies. </a:t>
            </a:r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endParaRPr kumimoji="1" lang="zh-CN" altLang="en-US" sz="2400" dirty="0"/>
          </a:p>
          <a:p>
            <a:endParaRPr kumimoji="1" lang="zh-CN" altLang="en-US" sz="2400" dirty="0" smtClean="0"/>
          </a:p>
          <a:p>
            <a:endParaRPr kumimoji="1" lang="zh-CN" altLang="en-US" sz="2400" dirty="0" smtClean="0"/>
          </a:p>
          <a:p>
            <a:r>
              <a:rPr kumimoji="1" lang="en-US" altLang="zh-CN" sz="2000" dirty="0" smtClean="0"/>
              <a:t>After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DCT,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lower frequency domain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stays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upper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left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corner;</a:t>
            </a:r>
            <a:r>
              <a:rPr kumimoji="1" lang="zh-CN" altLang="en-US" sz="2000" dirty="0" smtClean="0"/>
              <a:t> </a:t>
            </a:r>
          </a:p>
          <a:p>
            <a:r>
              <a:rPr kumimoji="1" lang="en-US" altLang="zh-CN" sz="2000" dirty="0" smtClean="0"/>
              <a:t>DC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component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stays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(0,0);</a:t>
            </a:r>
            <a:endParaRPr kumimoji="1" lang="zh-CN" altLang="en-US" sz="2000" dirty="0" smtClean="0"/>
          </a:p>
          <a:p>
            <a:r>
              <a:rPr kumimoji="1" lang="en-US" altLang="zh-CN" sz="2000" dirty="0" smtClean="0"/>
              <a:t>Higher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frequency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domain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stays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lower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right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corner.</a:t>
            </a:r>
            <a:endParaRPr kumimoji="1" lang="zh-CN" altLang="en-US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132856"/>
            <a:ext cx="3572490" cy="2880320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altLang="zh-CN" dirty="0" smtClean="0"/>
              <a:t>ethod 1: DCT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 </a:t>
            </a:r>
            <a:r>
              <a:rPr lang="en-US" altLang="zh-CN" dirty="0"/>
              <a:t>1: DCT</a:t>
            </a:r>
            <a:endParaRPr lang="zh-CN" altLang="en-US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942415" y="1340768"/>
            <a:ext cx="150683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Group 1"/>
          <p:cNvGrpSpPr>
            <a:grpSpLocks noChangeAspect="1"/>
          </p:cNvGrpSpPr>
          <p:nvPr/>
        </p:nvGrpSpPr>
        <p:grpSpPr bwMode="auto">
          <a:xfrm>
            <a:off x="1547664" y="1340768"/>
            <a:ext cx="6301992" cy="5241995"/>
            <a:chOff x="3153" y="8035"/>
            <a:chExt cx="4653" cy="4320"/>
          </a:xfrm>
        </p:grpSpPr>
        <p:sp>
          <p:nvSpPr>
            <p:cNvPr id="9" name="AutoShape 11"/>
            <p:cNvSpPr>
              <a:spLocks noChangeAspect="1" noChangeArrowheads="1" noTextEdit="1"/>
            </p:cNvSpPr>
            <p:nvPr/>
          </p:nvSpPr>
          <p:spPr bwMode="auto">
            <a:xfrm>
              <a:off x="3153" y="8035"/>
              <a:ext cx="4653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593" y="8139"/>
              <a:ext cx="1657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Original data sets</a:t>
              </a:r>
            </a:p>
          </p:txBody>
        </p:sp>
        <p:sp>
          <p:nvSpPr>
            <p:cNvPr id="11" name="AutoShape 9"/>
            <p:cNvSpPr>
              <a:spLocks noChangeShapeType="1"/>
            </p:cNvSpPr>
            <p:nvPr/>
          </p:nvSpPr>
          <p:spPr bwMode="auto">
            <a:xfrm>
              <a:off x="5421" y="8570"/>
              <a:ext cx="1" cy="2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893" y="8840"/>
              <a:ext cx="3105" cy="7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Apply DCT and get a matrix expressing data in frequency domain</a:t>
              </a:r>
            </a:p>
          </p:txBody>
        </p:sp>
        <p:sp>
          <p:nvSpPr>
            <p:cNvPr id="13" name="AutoShape 7"/>
            <p:cNvSpPr>
              <a:spLocks noChangeShapeType="1"/>
            </p:cNvSpPr>
            <p:nvPr/>
          </p:nvSpPr>
          <p:spPr bwMode="auto">
            <a:xfrm>
              <a:off x="5446" y="9548"/>
              <a:ext cx="2" cy="2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209" y="9788"/>
              <a:ext cx="2480" cy="4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Discard high frequency part</a:t>
              </a:r>
            </a:p>
          </p:txBody>
        </p:sp>
        <p:sp>
          <p:nvSpPr>
            <p:cNvPr id="15" name="AutoShape 5"/>
            <p:cNvSpPr>
              <a:spLocks noChangeShapeType="1"/>
            </p:cNvSpPr>
            <p:nvPr/>
          </p:nvSpPr>
          <p:spPr bwMode="auto">
            <a:xfrm flipH="1">
              <a:off x="5445" y="10242"/>
              <a:ext cx="4" cy="2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193" y="10497"/>
              <a:ext cx="2496" cy="4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IDCT and reconstruct the data</a:t>
              </a:r>
            </a:p>
          </p:txBody>
        </p:sp>
        <p:sp>
          <p:nvSpPr>
            <p:cNvPr id="17" name="AutoShape 3"/>
            <p:cNvSpPr>
              <a:spLocks noChangeShapeType="1"/>
            </p:cNvSpPr>
            <p:nvPr/>
          </p:nvSpPr>
          <p:spPr bwMode="auto">
            <a:xfrm>
              <a:off x="5441" y="10959"/>
              <a:ext cx="1" cy="2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4279" y="11236"/>
              <a:ext cx="2410" cy="6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Make a comparison with the original data set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3497990" y="6184633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Procedure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4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1: DCT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71600" y="2940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图片 3" descr="C:\Users\Huang\AppData\Local\Temp\5C8C.t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40" y="4050087"/>
            <a:ext cx="2978349" cy="23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2" descr="C:\Users\Huang\AppData\Local\Temp\A1B.t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40" y="1218470"/>
            <a:ext cx="2978350" cy="23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4" descr="C:\Users\Huang\AppData\Local\Temp\46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07" y="4050087"/>
            <a:ext cx="2890505" cy="232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Huang\AppData\Local\Temp\3332.tmp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4706" y="1244374"/>
            <a:ext cx="2890506" cy="232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832617" y="3597233"/>
            <a:ext cx="3749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latin typeface="Times New Roman" charset="0"/>
                <a:cs typeface="Times New Roman" charset="0"/>
              </a:rPr>
              <a:t>Figure</a:t>
            </a:r>
            <a:r>
              <a:rPr lang="zh-CN" altLang="en-US" sz="1600" kern="100" dirty="0" smtClean="0">
                <a:latin typeface="Times New Roman" charset="0"/>
                <a:cs typeface="Times New Roman" charset="0"/>
              </a:rPr>
              <a:t> </a:t>
            </a:r>
            <a:r>
              <a:rPr lang="en-US" altLang="zh-CN" sz="1600" kern="100" dirty="0" smtClean="0">
                <a:latin typeface="Times New Roman" charset="0"/>
                <a:cs typeface="Times New Roman" charset="0"/>
              </a:rPr>
              <a:t>1 </a:t>
            </a:r>
            <a:r>
              <a:rPr lang="en-US" altLang="zh-CN" sz="1600" kern="100" dirty="0">
                <a:latin typeface="Times New Roman" charset="0"/>
                <a:cs typeface="Times New Roman" charset="0"/>
              </a:rPr>
              <a:t>Original </a:t>
            </a:r>
            <a:r>
              <a:rPr lang="en-US" altLang="zh-CN" sz="1600" kern="100" dirty="0" err="1">
                <a:latin typeface="Times New Roman" charset="0"/>
                <a:cs typeface="Times New Roman" charset="0"/>
              </a:rPr>
              <a:t>trex.dat</a:t>
            </a:r>
            <a:r>
              <a:rPr lang="en-US" altLang="zh-CN" sz="1600" kern="100" dirty="0">
                <a:latin typeface="Times New Roman" charset="0"/>
                <a:cs typeface="Times New Roman" charset="0"/>
              </a:rPr>
              <a:t> output plot in 3D</a:t>
            </a:r>
            <a:endParaRPr lang="zh-CN" altLang="zh-CN" sz="1600" kern="100" dirty="0">
              <a:latin typeface="Calibri" charset="0"/>
              <a:cs typeface="Times New Rom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3552" y="6452413"/>
            <a:ext cx="4043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charset="0"/>
              </a:rPr>
              <a:t>Figure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4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Discard </a:t>
            </a:r>
            <a:r>
              <a:rPr lang="en-US" altLang="zh-CN" sz="1600" dirty="0">
                <a:latin typeface="Times New Roman" charset="0"/>
              </a:rPr>
              <a:t>29082 rows in the lower part</a:t>
            </a:r>
            <a:r>
              <a:rPr lang="zh-CN" altLang="zh-CN" sz="1600" dirty="0"/>
              <a:t> 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5083430" y="3630567"/>
            <a:ext cx="4043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charset="0"/>
              </a:rPr>
              <a:t>Figure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2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Discard 19788 rows in the lower part</a:t>
            </a:r>
            <a:r>
              <a:rPr lang="zh-CN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906253" y="6425939"/>
            <a:ext cx="3940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charset="0"/>
              </a:rPr>
              <a:t>Figure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3</a:t>
            </a:r>
            <a:r>
              <a:rPr lang="zh-CN" altLang="en-US" sz="1600" dirty="0" smtClean="0">
                <a:latin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</a:rPr>
              <a:t>Discard </a:t>
            </a:r>
            <a:r>
              <a:rPr lang="en-US" altLang="zh-CN" sz="1600" dirty="0">
                <a:latin typeface="Times New Roman" charset="0"/>
              </a:rPr>
              <a:t>9694 rows in the lower part</a:t>
            </a:r>
            <a:r>
              <a:rPr lang="zh-CN" altLang="zh-CN" sz="1600" dirty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03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1: DCT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00364" y="6323150"/>
            <a:ext cx="604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compression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rate</a:t>
            </a:r>
            <a:endParaRPr lang="zh-CN" altLang="en-US"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326896"/>
              </p:ext>
            </p:extLst>
          </p:nvPr>
        </p:nvGraphicFramePr>
        <p:xfrm>
          <a:off x="971600" y="1556792"/>
          <a:ext cx="7317244" cy="45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29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1: DCT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35696" y="6272266"/>
            <a:ext cx="559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charset="0"/>
                <a:ea typeface="宋体" charset="0"/>
              </a:rPr>
              <a:t>Comparison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between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three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different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levels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of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running</a:t>
            </a:r>
            <a:r>
              <a:rPr lang="zh-CN" altLang="en-US" dirty="0" smtClean="0">
                <a:latin typeface="Times New Roman" charset="0"/>
                <a:ea typeface="宋体" charset="0"/>
              </a:rPr>
              <a:t> </a:t>
            </a:r>
            <a:r>
              <a:rPr lang="en-US" altLang="zh-CN" dirty="0" smtClean="0">
                <a:latin typeface="Times New Roman" charset="0"/>
                <a:ea typeface="宋体" charset="0"/>
              </a:rPr>
              <a:t>time</a:t>
            </a:r>
            <a:endParaRPr lang="zh-CN" altLang="en-US" dirty="0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03589"/>
              </p:ext>
            </p:extLst>
          </p:nvPr>
        </p:nvGraphicFramePr>
        <p:xfrm>
          <a:off x="827584" y="1727382"/>
          <a:ext cx="7273937" cy="4364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3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803263" cy="1280890"/>
          </a:xfrm>
        </p:spPr>
        <p:txBody>
          <a:bodyPr/>
          <a:lstStyle/>
          <a:p>
            <a:r>
              <a:rPr lang="en-US" altLang="zh-CN" dirty="0"/>
              <a:t>m</a:t>
            </a:r>
            <a:r>
              <a:rPr lang="en-US" altLang="zh-CN" dirty="0" smtClean="0"/>
              <a:t>ethod 2: Random Sampling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745432"/>
            <a:ext cx="7346776" cy="51125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Random sampling is a method which discard the data points randomly selected. </a:t>
            </a: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designed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and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created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ourselves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r>
              <a:rPr lang="en-US" altLang="zh-CN" sz="2400" dirty="0" smtClean="0"/>
              <a:t>Advantage: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 </a:t>
            </a:r>
            <a:r>
              <a:rPr lang="en-US" altLang="zh-CN" sz="2400" dirty="0"/>
              <a:t>easy to </a:t>
            </a:r>
            <a:r>
              <a:rPr lang="en-US" altLang="zh-CN" sz="2400" dirty="0" smtClean="0"/>
              <a:t>process;</a:t>
            </a:r>
            <a:endParaRPr lang="zh-CN" altLang="en-US" sz="2400" dirty="0" smtClean="0"/>
          </a:p>
          <a:p>
            <a:r>
              <a:rPr lang="en-US" altLang="zh-CN" sz="2400" dirty="0" smtClean="0"/>
              <a:t>Disadvantage: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 </a:t>
            </a:r>
            <a:r>
              <a:rPr lang="en-US" altLang="zh-CN" sz="2400" dirty="0"/>
              <a:t>may cost high data loss when the discard data points are in a large amount</a:t>
            </a:r>
            <a:r>
              <a:rPr lang="en-US" altLang="zh-CN" sz="2400" dirty="0" smtClean="0"/>
              <a:t>.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36" y="2852936"/>
            <a:ext cx="3614936" cy="203203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27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373</TotalTime>
  <Words>1000</Words>
  <Application>Microsoft Macintosh PowerPoint</Application>
  <PresentationFormat>全屏显示(4:3)</PresentationFormat>
  <Paragraphs>162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Calibri</vt:lpstr>
      <vt:lpstr>Century Gothic</vt:lpstr>
      <vt:lpstr>Times New Roman</vt:lpstr>
      <vt:lpstr>Wingdings 3</vt:lpstr>
      <vt:lpstr>宋体</vt:lpstr>
      <vt:lpstr>幼圆</vt:lpstr>
      <vt:lpstr>Arial</vt:lpstr>
      <vt:lpstr>丝状</vt:lpstr>
      <vt:lpstr>Compression of point cloud  </vt:lpstr>
      <vt:lpstr>introduction</vt:lpstr>
      <vt:lpstr>methods</vt:lpstr>
      <vt:lpstr>method 1: DCT</vt:lpstr>
      <vt:lpstr>method 1: DCT</vt:lpstr>
      <vt:lpstr>method 1: DCT</vt:lpstr>
      <vt:lpstr>method 1: DCT</vt:lpstr>
      <vt:lpstr>method 1: DCT</vt:lpstr>
      <vt:lpstr>method 2: Random Sampling</vt:lpstr>
      <vt:lpstr>method 2: Random Sampling</vt:lpstr>
      <vt:lpstr>method 2: Random Sampling</vt:lpstr>
      <vt:lpstr>method 2: Random Sampling</vt:lpstr>
      <vt:lpstr>method 3: Predictive Coding </vt:lpstr>
      <vt:lpstr>method 3: Predictive Coding </vt:lpstr>
      <vt:lpstr>method 3: Predictive Coding </vt:lpstr>
      <vt:lpstr>method 4: Slicing </vt:lpstr>
      <vt:lpstr>method 4: Slicing </vt:lpstr>
      <vt:lpstr>method 4: Slicing </vt:lpstr>
      <vt:lpstr>method 4: Slicing </vt:lpstr>
      <vt:lpstr>method 4: Slicing </vt:lpstr>
      <vt:lpstr>Comparison &amp; Conclusion </vt:lpstr>
      <vt:lpstr>Comparison &amp; Conclusion </vt:lpstr>
      <vt:lpstr>Workload</vt:lpstr>
      <vt:lpstr>Workload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 of point cloud  (EESM5547 Project 1)</dc:title>
  <dc:creator>DELL</dc:creator>
  <cp:lastModifiedBy>szh0702@sina.com</cp:lastModifiedBy>
  <cp:revision>35</cp:revision>
  <dcterms:created xsi:type="dcterms:W3CDTF">2016-05-08T06:17:46Z</dcterms:created>
  <dcterms:modified xsi:type="dcterms:W3CDTF">2016-05-09T08:49:43Z</dcterms:modified>
</cp:coreProperties>
</file>